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0" r:id="rId2"/>
  </p:sldMasterIdLst>
  <p:notesMasterIdLst>
    <p:notesMasterId r:id="rId21"/>
  </p:notesMasterIdLst>
  <p:sldIdLst>
    <p:sldId id="256" r:id="rId3"/>
    <p:sldId id="257" r:id="rId4"/>
    <p:sldId id="258" r:id="rId5"/>
    <p:sldId id="276" r:id="rId6"/>
    <p:sldId id="280" r:id="rId7"/>
    <p:sldId id="281" r:id="rId8"/>
    <p:sldId id="261" r:id="rId9"/>
    <p:sldId id="279" r:id="rId10"/>
    <p:sldId id="266" r:id="rId11"/>
    <p:sldId id="267" r:id="rId12"/>
    <p:sldId id="282" r:id="rId13"/>
    <p:sldId id="283" r:id="rId14"/>
    <p:sldId id="285" r:id="rId15"/>
    <p:sldId id="284" r:id="rId16"/>
    <p:sldId id="286" r:id="rId17"/>
    <p:sldId id="271" r:id="rId18"/>
    <p:sldId id="272" r:id="rId19"/>
    <p:sldId id="275" r:id="rId20"/>
  </p:sldIdLst>
  <p:sldSz cx="14630400" cy="8229600"/>
  <p:notesSz cx="8229600" cy="14630400"/>
  <p:embeddedFontLst>
    <p:embeddedFont>
      <p:font typeface="Nobile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Helvetica" panose="020B0604020202020204" pitchFamily="34" charset="0"/>
      <p:regular r:id="rId28"/>
      <p:bold r:id="rId29"/>
      <p:italic r:id="rId30"/>
      <p:boldItalic r:id="rId31"/>
    </p:embeddedFont>
    <p:embeddedFont>
      <p:font typeface="Corben" panose="020B0604020202020204" charset="0"/>
      <p:regular r:id="rId32"/>
    </p:embeddedFont>
    <p:embeddedFont>
      <p:font typeface="Calibri Light" panose="020F0302020204030204" pitchFamily="34" charset="0"/>
      <p:regular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9F9"/>
    <a:srgbClr val="F9F9FF"/>
    <a:srgbClr val="F8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758" autoAdjust="0"/>
  </p:normalViewPr>
  <p:slideViewPr>
    <p:cSldViewPr snapToGrid="0" snapToObjects="1">
      <p:cViewPr varScale="1">
        <p:scale>
          <a:sx n="68" d="100"/>
          <a:sy n="68" d="100"/>
        </p:scale>
        <p:origin x="7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3085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55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75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4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86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46163" y="7366000"/>
            <a:ext cx="436562" cy="304800"/>
          </a:xfrm>
          <a:prstGeom prst="rect">
            <a:avLst/>
          </a:prstGeom>
        </p:spPr>
        <p:txBody>
          <a:bodyPr/>
          <a:lstStyle/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843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366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55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461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67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677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451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54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139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759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5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8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2251671"/>
            <a:ext cx="7820274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Stepena Iteracija za Nalaženje Dominantne Svojstvene Vrijednosti Matrice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11265228" y="49822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</a:t>
            </a:r>
            <a:r>
              <a:rPr lang="sr-Latn-ME" sz="220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 programiranje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265228" y="5444687"/>
            <a:ext cx="26043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Čabarkapa </a:t>
            </a: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Đ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</a:t>
            </a: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đ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5/24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1265228" y="5960044"/>
            <a:ext cx="26043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Miletić Rajan 7/24</a:t>
            </a:r>
            <a:endParaRPr lang="en-US" sz="17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69" t="-4204" r="-10981" b="-8702"/>
          <a:stretch/>
        </p:blipFill>
        <p:spPr>
          <a:xfrm>
            <a:off x="9791699" y="100424"/>
            <a:ext cx="990600" cy="849085"/>
          </a:xfrm>
          <a:prstGeom prst="rect">
            <a:avLst/>
          </a:prstGeom>
          <a:solidFill>
            <a:sysClr val="window" lastClr="FFFFFF"/>
          </a:solidFill>
          <a:ln>
            <a:solidFill>
              <a:srgbClr val="4F81BD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8" name="Rectangle 7"/>
          <p:cNvSpPr/>
          <p:nvPr/>
        </p:nvSpPr>
        <p:spPr>
          <a:xfrm>
            <a:off x="8032172" y="1054615"/>
            <a:ext cx="45096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kern="0" smtClean="0">
                <a:latin typeface="Corben" panose="020B0604020202020204" charset="0"/>
                <a:cs typeface="Helvetica" panose="020B0604020202020204" pitchFamily="34" charset="0"/>
                <a:sym typeface="Poppins"/>
              </a:rPr>
              <a:t>PRIRODNO–MATEMATIČKI FAKULTET</a:t>
            </a:r>
            <a:br>
              <a:rPr lang="en-US" i="1" kern="0" smtClean="0">
                <a:latin typeface="Corben" panose="020B0604020202020204" charset="0"/>
                <a:cs typeface="Helvetica" panose="020B0604020202020204" pitchFamily="34" charset="0"/>
                <a:sym typeface="Poppins"/>
              </a:rPr>
            </a:br>
            <a:r>
              <a:rPr lang="en-US" i="1" kern="0" smtClean="0">
                <a:latin typeface="Corben" panose="020B0604020202020204" charset="0"/>
                <a:cs typeface="Helvetica" panose="020B0604020202020204" pitchFamily="34" charset="0"/>
                <a:sym typeface="Poppins"/>
              </a:rPr>
              <a:t>Računarstvo i informacione tehnologije</a:t>
            </a:r>
            <a:endParaRPr lang="en-US">
              <a:latin typeface="Corben" panose="020B0604020202020204" charset="0"/>
              <a:cs typeface="Helvetica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837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Sekvencijalna Implementacija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4150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Sekvencijalna obrada je jednostavna. Omogućava lako kodiranje i razumijevanje.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224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Međutim, može dovesti do dugog izvršavanja. Ovo postaje problem za velike matrice.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884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Složenost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4"/>
              <p:cNvSpPr/>
              <p:nvPr/>
            </p:nvSpPr>
            <p:spPr>
              <a:xfrm>
                <a:off x="793790" y="6182916"/>
                <a:ext cx="7556421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1750" dirty="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5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pPr>
                      <m:e>
                        <m:r>
                          <a:rPr lang="en-US" sz="175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e>
                      <m:sup>
                        <m:r>
                          <a:rPr lang="en-US" sz="175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750" dirty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) po iteraciji</a:t>
                </a:r>
                <a:endParaRPr lang="en-US" sz="1750" dirty="0"/>
              </a:p>
            </p:txBody>
          </p:sp>
        </mc:Choice>
        <mc:Fallback xmlns="">
          <p:sp>
            <p:nvSpPr>
              <p:cNvPr id="7" name="Tex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0" y="6182916"/>
                <a:ext cx="7556421" cy="362903"/>
              </a:xfrm>
              <a:prstGeom prst="rect">
                <a:avLst/>
              </a:prstGeom>
              <a:blipFill rotWithShape="0">
                <a:blip r:embed="rId4"/>
                <a:stretch>
                  <a:fillRect l="-1774" b="-3000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13510" y="3801779"/>
            <a:ext cx="1268871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aralelizacija algoritma podrazumijeva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istovremenu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raspodjelu poslova između više procesora ili procesorskih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jezgara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13509" y="4776690"/>
            <a:ext cx="12688711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Paralelni pristup metodi stepene iteracije može biti predstavljen u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nekoliko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koraka: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0619" y="5482296"/>
            <a:ext cx="2377574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Dijeljenje matrice</a:t>
            </a: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066012" y="5893339"/>
                <a:ext cx="5591852" cy="481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Procesor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𝑃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</m:sSub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obrađuje redove od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d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−1</m:t>
                        </m:r>
                      </m:e>
                    </m:d>
                    <m:f>
                      <m:f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fPr>
                      <m:num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num>
                      <m:den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𝑝</m:t>
                        </m:r>
                      </m:den>
                    </m:f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+ 1 </m:t>
                    </m:r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do</a:t>
                </a:r>
                <a14:m>
                  <m:oMath xmlns:m="http://schemas.openxmlformats.org/officeDocument/2006/math"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𝑖</m:t>
                    </m:r>
                    <m:f>
                      <m:f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fPr>
                      <m:num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num>
                      <m:den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. 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12" y="5893339"/>
                <a:ext cx="5591852" cy="481799"/>
              </a:xfrm>
              <a:prstGeom prst="rect">
                <a:avLst/>
              </a:prstGeo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066012" y="7166485"/>
                <a:ext cx="7315200" cy="73590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Odnosno,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za iteraciju </a:t>
                </a:r>
                <a14:m>
                  <m:oMath xmlns:m="http://schemas.openxmlformats.org/officeDocument/2006/math"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𝑘</m:t>
                    </m:r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svaki procesor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𝑃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​ računa: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5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𝑦</m:t>
                          </m:r>
                        </m:e>
                        <m:sub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𝑘𝑖</m:t>
                          </m:r>
                        </m:sub>
                      </m:sSub>
                      <m:r>
                        <a:rPr lang="en-US" sz="175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=</m:t>
                      </m:r>
                      <m:sSub>
                        <m:sSubPr>
                          <m:ctrlPr>
                            <a:rPr lang="en-US" sz="175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75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𝑏</m:t>
                          </m:r>
                        </m:e>
                        <m:sub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12" y="7166485"/>
                <a:ext cx="7315200" cy="735907"/>
              </a:xfrm>
              <a:prstGeom prst="rect">
                <a:avLst/>
              </a:prstGeom>
              <a:blipFill rotWithShape="0">
                <a:blip r:embed="rId3"/>
                <a:stretch>
                  <a:fillRect l="-583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1914228" y="6755442"/>
            <a:ext cx="7192995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Svaki procesor nezavisno računa svoj dio rezultujućeg vektora.</a:t>
            </a: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29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70844" y="3937246"/>
                <a:ext cx="12688711" cy="1646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Prvo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svaki procesor izračunava parcijalnu normu: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i="1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𝑘</m:t>
                                  </m:r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,</m:t>
                                  </m:r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2</m:t>
                          </m:r>
                        </m:sup>
                      </m:sSup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naryPr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𝑗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dPr>
                            <m:e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𝑖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−1</m:t>
                              </m:r>
                            </m:e>
                          </m:d>
                          <m:f>
                            <m:f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fPr>
                            <m:num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𝑝</m:t>
                              </m:r>
                            </m:den>
                          </m:f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+1</m:t>
                          </m:r>
                        </m:sub>
                        <m:sup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fPr>
                            <m:num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𝑝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100" i="1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100" i="1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𝑘</m:t>
                                      </m:r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,</m:t>
                                      </m:r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𝑖</m:t>
                                      </m:r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,</m:t>
                                      </m:r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44" y="3937246"/>
                <a:ext cx="12688711" cy="1646861"/>
              </a:xfrm>
              <a:prstGeom prst="rect">
                <a:avLst/>
              </a:prstGeom>
              <a:blipFill rotWithShape="0">
                <a:blip r:embed="rId2"/>
                <a:stretch>
                  <a:fillRect l="-240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70844" y="5736390"/>
                <a:ext cx="11913884" cy="1618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buFont typeface="Wingdings" panose="05000000000000000000" pitchFamily="2" charset="2"/>
                  <a:buChar char="v"/>
                  <a:tabLst>
                    <a:tab pos="5732145" algn="r"/>
                  </a:tabLst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Nakon što svaki procesor izračuna svoju parcijalnu normu, slijedi globalna redukcija:	</a:t>
                </a:r>
              </a:p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𝑘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naryPr>
                            <m: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𝑖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𝑝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100" i="1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100" i="1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100" i="1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44" y="5736390"/>
                <a:ext cx="11913884" cy="1618905"/>
              </a:xfrm>
              <a:prstGeom prst="rect">
                <a:avLst/>
              </a:prstGeom>
              <a:blipFill rotWithShape="0">
                <a:blip r:embed="rId4"/>
                <a:stretch>
                  <a:fillRect l="-256" t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230382" y="7306959"/>
            <a:ext cx="12688711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Za ovaj korak neophodna je međusobna komunikacija (npr.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MPI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_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Allreduce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operacija ako koristimo MPI biblioteku)</a:t>
            </a:r>
          </a:p>
        </p:txBody>
      </p:sp>
    </p:spTree>
    <p:extLst>
      <p:ext uri="{BB962C8B-B14F-4D97-AF65-F5344CB8AC3E}">
        <p14:creationId xmlns:p14="http://schemas.microsoft.com/office/powerpoint/2010/main" val="2939771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32089" y="4233333"/>
                <a:ext cx="9432390" cy="1178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Zatim svaki procesor normalizuje svoj dio vektora lokalno koristeći globalnu normu:</a:t>
                </a:r>
              </a:p>
              <a:p>
                <a:r>
                  <a:rPr lang="sr-Latn-ME" sz="2100" smtClean="0">
                    <a:solidFill>
                      <a:srgbClr val="404155"/>
                    </a:solidFill>
                    <a:ea typeface="Nobile" pitchFamily="34" charset="-122"/>
                    <a:cs typeface="Nobile" pitchFamily="34" charset="-12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+1,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</m:sSub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=</m:t>
                    </m:r>
                    <m:f>
                      <m:f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100" i="1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sSubPr>
                          <m:e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𝑘</m:t>
                            </m:r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,</m:t>
                            </m:r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100" i="1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endParaRPr lang="en-US" b="1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089" y="4233333"/>
                <a:ext cx="9432390" cy="1178015"/>
              </a:xfrm>
              <a:prstGeom prst="rect">
                <a:avLst/>
              </a:prstGeom>
              <a:blipFill rotWithShape="0">
                <a:blip r:embed="rId4"/>
                <a:stretch>
                  <a:fillRect l="-388"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32089" y="5781512"/>
                <a:ext cx="11351184" cy="798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Nakon toga se vrši provjera kriterijuma konvergencije.</a:t>
                </a:r>
                <a:r>
                  <a:rPr lang="en-US" sz="1600"/>
                  <a:t>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Svaki procesor računa lokalnu razliku vektora: </a:t>
                </a:r>
                <a:endParaRPr lang="sr-Latn-ME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	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100" i="1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𝑘</m:t>
                                </m:r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+1,</m:t>
                                </m:r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2100" i="1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𝑘</m:t>
                                </m:r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,</m:t>
                                </m:r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2</m:t>
                        </m:r>
                      </m:sup>
                    </m:sSup>
                  </m:oMath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089" y="5781512"/>
                <a:ext cx="11351184" cy="798488"/>
              </a:xfrm>
              <a:prstGeom prst="rect">
                <a:avLst/>
              </a:prstGeom>
              <a:blipFill rotWithShape="0">
                <a:blip r:embed="rId5"/>
                <a:stretch>
                  <a:fillRect l="-322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560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39784" y="3537170"/>
                <a:ext cx="11650133" cy="1618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buFont typeface="Wingdings" panose="05000000000000000000" pitchFamily="2" charset="2"/>
                  <a:buChar char="v"/>
                  <a:tabLst>
                    <a:tab pos="5732145" algn="r"/>
                  </a:tabLst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Potom slijedi još jedna globalna redukcija za izračunavanje ukupne razlike:</a:t>
                </a:r>
              </a:p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‖ </m:t>
                      </m:r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𝑏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­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+1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 −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𝑏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 ‖ =</m:t>
                      </m:r>
                      <m:rad>
                        <m:radPr>
                          <m:degHide m:val="on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naryPr>
                            <m: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𝑖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𝑝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100" i="1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100" i="1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sz="2100" i="1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+1,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en-US" sz="2100" i="1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 </m:t>
                              </m:r>
                            </m:e>
                          </m:nary>
                        </m:e>
                      </m:rad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 </m:t>
                      </m:r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84" y="3537170"/>
                <a:ext cx="11650133" cy="1618905"/>
              </a:xfrm>
              <a:prstGeom prst="rect">
                <a:avLst/>
              </a:prstGeom>
              <a:blipFill rotWithShape="0">
                <a:blip r:embed="rId3"/>
                <a:stretch>
                  <a:fillRect l="-314" t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1339784" y="5502439"/>
                <a:ext cx="12417780" cy="1967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spcBef>
                    <a:spcPts val="600"/>
                  </a:spcBef>
                  <a:buFont typeface="Wingdings" panose="05000000000000000000" pitchFamily="2" charset="2"/>
                  <a:buChar char="v"/>
                  <a:tabLst>
                    <a:tab pos="5732145" algn="r"/>
                  </a:tabLst>
                </a:pP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Naredni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korak je aproksimacija dominantne svojstvene vrijednosti 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preko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Rayleigh-ov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og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količnik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𝜆</m:t>
                    </m:r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≈ </m:t>
                    </m:r>
                    <m:sSubSup>
                      <m:sSubSup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Sup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  <m:sup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𝑇</m:t>
                        </m:r>
                      </m:sup>
                    </m:sSubSup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𝐴</m:t>
                    </m:r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sSub>
                      <m:sSub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10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.</a:t>
                </a:r>
                <a:r>
                  <a:rPr lang="sr-Latn-ME" sz="210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Svaki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procesor računa parcijalni proizvod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Sup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,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  <m:sup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𝑇</m:t>
                        </m:r>
                      </m:sup>
                    </m:sSubSup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sSub>
                      <m:sSub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𝑦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,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a zatim se izvrši globalna redukcija za konačni rezultat svojstvene vrijednosti:</a:t>
                </a:r>
              </a:p>
              <a:p>
                <a:pPr lvl="0" algn="just">
                  <a:spcBef>
                    <a:spcPts val="600"/>
                  </a:spcBef>
                  <a:tabLst>
                    <a:tab pos="5732145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𝜆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naryPr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𝑖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=1</m:t>
                          </m:r>
                        </m:sub>
                        <m:sup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sSubSupPr>
                            <m:e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𝑘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,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𝑦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,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84" y="5502439"/>
                <a:ext cx="12417780" cy="1967462"/>
              </a:xfrm>
              <a:prstGeom prst="rect">
                <a:avLst/>
              </a:prstGeom>
              <a:blipFill rotWithShape="0">
                <a:blip r:embed="rId4"/>
                <a:stretch>
                  <a:fillRect l="-295" t="-1553" r="-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1505163" y="5122925"/>
                <a:ext cx="12139149" cy="361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Ako je ova vrijednost manja od zadate tolerancije </a:t>
                </a:r>
                <a14:m>
                  <m:oMath xmlns:m="http://schemas.openxmlformats.org/officeDocument/2006/math">
                    <m:r>
                      <a:rPr lang="en-US" sz="1750">
                        <a:solidFill>
                          <a:srgbClr val="404155"/>
                        </a:solidFill>
                        <a:latin typeface="Nobile" pitchFamily="34" charset="0"/>
                        <a:ea typeface="Nobile" pitchFamily="34" charset="-122"/>
                        <a:cs typeface="Nobile" pitchFamily="34" charset="-120"/>
                      </a:rPr>
                      <m:t>𝜀</m:t>
                    </m:r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, ide se dalje, u slučaju da nije onda se ide u sledeću iteraciju.</a:t>
                </a: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163" y="5122925"/>
                <a:ext cx="12139149" cy="361637"/>
              </a:xfrm>
              <a:prstGeom prst="rect">
                <a:avLst/>
              </a:prstGeom>
              <a:blipFill rotWithShape="0">
                <a:blip r:embed="rId5"/>
                <a:stretch>
                  <a:fillRect l="-352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140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91822" y="3582825"/>
                <a:ext cx="11887199" cy="13003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buFont typeface="Wingdings" panose="05000000000000000000" pitchFamily="2" charset="2"/>
                  <a:buChar char="v"/>
                  <a:tabLst>
                    <a:tab pos="5732145" algn="r"/>
                  </a:tabLst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Nakon toga se ponovo provjerava uslov konvergencije, odnosno da li je greška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prihvatljiva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ali sada se gleda koliko se svojstvna vrijednosta mijenja između iteracija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,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po formuli: </a:t>
                </a:r>
                <a:endParaRPr lang="sr-Latn-ME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∣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𝜆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+1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−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𝜆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​∣ &lt;</m:t>
                      </m:r>
                      <m:r>
                        <m:rPr>
                          <m:sty m:val="p"/>
                        </m:rP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δ</m:t>
                      </m:r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22" y="3582825"/>
                <a:ext cx="11887199" cy="1300356"/>
              </a:xfrm>
              <a:prstGeom prst="rect">
                <a:avLst/>
              </a:prstGeom>
              <a:blipFill rotWithShape="0">
                <a:blip r:embed="rId3"/>
                <a:stretch>
                  <a:fillRect l="-256" t="-1408" r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91821" y="5685135"/>
                <a:ext cx="11887199" cy="630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Ukoliko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je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greška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prihvatljiv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,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uzimamo trenutni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𝜆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kao dominantnu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vrijednost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. </a:t>
                </a:r>
                <a:r>
                  <a:rPr lang="sv-S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U </a:t>
                </a:r>
                <a:r>
                  <a:rPr lang="sv-S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suprotnom, algoritam nastavlja sa narednom iteracijom sve dok ne bude zadovoljen kriterijum konvergencije</a:t>
                </a:r>
                <a:r>
                  <a:rPr lang="sv-S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.</a:t>
                </a: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21" y="5685135"/>
                <a:ext cx="11887199" cy="630942"/>
              </a:xfrm>
              <a:prstGeom prst="rect">
                <a:avLst/>
              </a:prstGeom>
              <a:blipFill rotWithShape="0">
                <a:blip r:embed="rId4"/>
                <a:stretch>
                  <a:fillRect l="-256" t="-2913" b="-13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364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458" y="0"/>
            <a:ext cx="525394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55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Prednosti i Nedostaci Paralelne Implementacije</a:t>
            </a:r>
            <a:endParaRPr lang="en-US" sz="4450" dirty="0"/>
          </a:p>
        </p:txBody>
      </p:sp>
      <p:sp>
        <p:nvSpPr>
          <p:cNvPr id="13" name="Text 1"/>
          <p:cNvSpPr/>
          <p:nvPr/>
        </p:nvSpPr>
        <p:spPr>
          <a:xfrm>
            <a:off x="793791" y="2897148"/>
            <a:ext cx="25047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Prednosti</a:t>
            </a:r>
            <a:endParaRPr lang="en-US" sz="2200" dirty="0"/>
          </a:p>
        </p:txBody>
      </p:sp>
      <p:sp>
        <p:nvSpPr>
          <p:cNvPr id="14" name="Text 2"/>
          <p:cNvSpPr/>
          <p:nvPr/>
        </p:nvSpPr>
        <p:spPr>
          <a:xfrm>
            <a:off x="793791" y="3492247"/>
            <a:ext cx="39212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Paralelna obrada značajno ubrzava računanje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Ovo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posebno 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dolazi do izražaja kod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velik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ih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matric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15" name="Text 3"/>
          <p:cNvSpPr/>
          <p:nvPr/>
        </p:nvSpPr>
        <p:spPr>
          <a:xfrm>
            <a:off x="793791" y="4663440"/>
            <a:ext cx="42297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Smanjeno vrijeme obrade</a:t>
            </a:r>
            <a:endParaRPr lang="en-US" sz="1750" dirty="0"/>
          </a:p>
        </p:txBody>
      </p:sp>
      <p:sp>
        <p:nvSpPr>
          <p:cNvPr id="16" name="Text 4"/>
          <p:cNvSpPr/>
          <p:nvPr/>
        </p:nvSpPr>
        <p:spPr>
          <a:xfrm>
            <a:off x="793790" y="5105638"/>
            <a:ext cx="42297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Skalabilnost sa više resursa</a:t>
            </a:r>
            <a:endParaRPr lang="en-US" sz="1750" dirty="0"/>
          </a:p>
        </p:txBody>
      </p:sp>
      <p:sp>
        <p:nvSpPr>
          <p:cNvPr id="17" name="Text 5"/>
          <p:cNvSpPr/>
          <p:nvPr/>
        </p:nvSpPr>
        <p:spPr>
          <a:xfrm>
            <a:off x="5783253" y="2897148"/>
            <a:ext cx="25047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Nedostaci</a:t>
            </a:r>
            <a:endParaRPr lang="en-US" sz="2200" dirty="0"/>
          </a:p>
        </p:txBody>
      </p:sp>
      <p:sp>
        <p:nvSpPr>
          <p:cNvPr id="18" name="Text 6"/>
          <p:cNvSpPr/>
          <p:nvPr/>
        </p:nvSpPr>
        <p:spPr>
          <a:xfrm>
            <a:off x="5256015" y="3492247"/>
            <a:ext cx="38879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Kod paralelnog pristupa se povećava složenost implementacije.</a:t>
            </a:r>
            <a:endParaRPr lang="en-US" sz="1750" dirty="0"/>
          </a:p>
        </p:txBody>
      </p:sp>
      <p:sp>
        <p:nvSpPr>
          <p:cNvPr id="19" name="Text 7"/>
          <p:cNvSpPr/>
          <p:nvPr/>
        </p:nvSpPr>
        <p:spPr>
          <a:xfrm>
            <a:off x="5275026" y="4624552"/>
            <a:ext cx="5516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Povećana složenost koda</a:t>
            </a:r>
            <a:endParaRPr lang="en-US" sz="1750" dirty="0"/>
          </a:p>
        </p:txBody>
      </p:sp>
      <p:sp>
        <p:nvSpPr>
          <p:cNvPr id="20" name="Text 8"/>
          <p:cNvSpPr/>
          <p:nvPr/>
        </p:nvSpPr>
        <p:spPr>
          <a:xfrm>
            <a:off x="5256015" y="5211857"/>
            <a:ext cx="5516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Komunikacijski troškovi</a:t>
            </a:r>
            <a:endParaRPr lang="en-US" sz="1750" dirty="0"/>
          </a:p>
        </p:txBody>
      </p:sp>
      <p:sp>
        <p:nvSpPr>
          <p:cNvPr id="21" name="Text 9"/>
          <p:cNvSpPr/>
          <p:nvPr/>
        </p:nvSpPr>
        <p:spPr>
          <a:xfrm>
            <a:off x="5275026" y="5795652"/>
            <a:ext cx="5516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Izazovi sinhronizacije</a:t>
            </a:r>
            <a:endParaRPr lang="en-US" sz="1750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329" y="4564190"/>
            <a:ext cx="500878" cy="566976"/>
          </a:xfrm>
          <a:prstGeom prst="rect">
            <a:avLst/>
          </a:prstGeom>
        </p:spPr>
      </p:pic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753" y="4529888"/>
            <a:ext cx="500878" cy="566976"/>
          </a:xfrm>
          <a:prstGeom prst="rect">
            <a:avLst/>
          </a:prstGeom>
        </p:spPr>
      </p:pic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753" y="5140461"/>
            <a:ext cx="500878" cy="566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6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Zaključak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033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076462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Efikasnost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5243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Metoda Stepenih Iteracija je jednostavna za implementaciju i paralelizaciju.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033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4076462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8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Praktična Upotreba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54078" y="45243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Široka primjena u različitim naučnim i inženjerskim disciplinama.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4033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4076462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Paralelizacija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77249" y="45243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Paralelne implementacije mogu značajno smanjiti vrijeme računanja.</a:t>
            </a:r>
            <a:endParaRPr lang="en-US" sz="1750" dirty="0"/>
          </a:p>
        </p:txBody>
      </p:sp>
      <p:sp>
        <p:nvSpPr>
          <p:cNvPr id="15" name="Rectangle 14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94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20975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155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3402449" y="3418642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      Hvala na pažnji!</a:t>
            </a:r>
            <a:endParaRPr lang="en-US" sz="6150" dirty="0"/>
          </a:p>
        </p:txBody>
      </p:sp>
      <p:sp>
        <p:nvSpPr>
          <p:cNvPr id="6" name="Text 4"/>
          <p:cNvSpPr/>
          <p:nvPr/>
        </p:nvSpPr>
        <p:spPr>
          <a:xfrm>
            <a:off x="793790" y="47370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550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731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5911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Rectangle 9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"/>
          <p:cNvSpPr/>
          <p:nvPr/>
        </p:nvSpPr>
        <p:spPr>
          <a:xfrm>
            <a:off x="647034" y="2331720"/>
            <a:ext cx="7943810" cy="4283569"/>
          </a:xfrm>
          <a:prstGeom prst="roundRect">
            <a:avLst>
              <a:gd name="adj" fmla="val 72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93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UVOD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77108"/>
            <a:ext cx="7556421" cy="4038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Svojstvene vrijednosti predstavljaju važan koncept u matematici, fizici, inženjerstvu i računarstvu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Metoda stepene 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iteracije </a:t>
            </a: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predstavlja jednostavnu, ali efikasnu iterativnu tehniku za aproksimaciju najveće 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svojstvene </a:t>
            </a: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vrijednosti matrice i njenog pripadajućeg vektora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 porastom dimenzija matrica, javlja se potreba za </a:t>
            </a:r>
            <a:r>
              <a:rPr lang="pt-BR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efikasni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ji</a:t>
            </a:r>
            <a:r>
              <a:rPr lang="pt-BR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 računarskim </a:t>
            </a:r>
            <a:r>
              <a:rPr lang="pt-BR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metodama.</a:t>
            </a:r>
            <a:endParaRPr lang="sr-Latn-ME" sz="1750" smtClean="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sr-Latn-ME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0274"/>
            <a:ext cx="8573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Matematička Osnova Algoritma</a:t>
            </a:r>
            <a:endParaRPr lang="en-US" sz="44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1"/>
              <p:cNvSpPr/>
              <p:nvPr/>
            </p:nvSpPr>
            <p:spPr>
              <a:xfrm>
                <a:off x="793790" y="2772992"/>
                <a:ext cx="13042821" cy="394389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850"/>
                  </a:lnSpc>
                </a:pPr>
                <a:endParaRPr lang="en-US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Definicija svojstvenih vrijednosti:</a:t>
                </a:r>
              </a:p>
              <a:p>
                <a:pPr>
                  <a:lnSpc>
                    <a:spcPts val="285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sr-Latn-ME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100"/>
              </a:p>
              <a:p>
                <a:pPr>
                  <a:lnSpc>
                    <a:spcPts val="2850"/>
                  </a:lnSpc>
                </a:pPr>
                <a:endParaRPr lang="en-US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Osnovni cilj: pronalaženje dominantne svojstvene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vrijednosti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sr-Latn-ME" sz="175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𝜆</m:t>
                        </m:r>
                      </m:e>
                      <m:sub>
                        <m:r>
                          <a:rPr lang="en-US" sz="175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l-GR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)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i pripadajućeg vektora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( </a:t>
                </a:r>
                <a14:m>
                  <m:oMath xmlns:m="http://schemas.openxmlformats.org/officeDocument/2006/math">
                    <m:r>
                      <a:rPr lang="en-US" sz="1750" i="1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𝑥</m:t>
                    </m:r>
                  </m:oMath>
                </a14:m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).</a:t>
                </a: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Formula iteracije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: </a:t>
                </a:r>
              </a:p>
              <a:p>
                <a:pPr>
                  <a:lnSpc>
                    <a:spcPts val="285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0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100">
                              <a:latin typeface="Cambria Math" panose="02040503050406030204" pitchFamily="18" charset="0"/>
                            </a:rPr>
                            <m:t>∥ </m:t>
                          </m:r>
                        </m:den>
                      </m:f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​</a:t>
                </a: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3" name="Text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0" y="2772992"/>
                <a:ext cx="13042821" cy="3943897"/>
              </a:xfrm>
              <a:prstGeom prst="rect">
                <a:avLst/>
              </a:prstGeom>
              <a:blipFill rotWithShape="0">
                <a:blip r:embed="rId3"/>
                <a:stretch>
                  <a:fillRect l="-1028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086"/>
            <a:ext cx="8573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Matematička Osnova Algoritma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7381" y="3518262"/>
            <a:ext cx="13042821" cy="394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80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5107" y="6166169"/>
                <a:ext cx="12877055" cy="1169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‖ 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07" y="6166169"/>
                <a:ext cx="12877055" cy="11699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294124" y="2590516"/>
                <a:ext cx="2285431" cy="760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1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:= </m:t>
                      </m:r>
                      <m:f>
                        <m:fPr>
                          <m:ctrlPr>
                            <a:rPr lang="en-US" sz="2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∥</m:t>
                          </m:r>
                        </m:den>
                      </m:f>
                      <m:r>
                        <a:rPr lang="en-US" sz="21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210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24" y="2590516"/>
                <a:ext cx="2285431" cy="7607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1901" y="1805872"/>
                <a:ext cx="11383244" cy="1438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</a:lstStyle>
              <a:p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Inicijalni vektor se bira proizvoljno,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i uvijek se mo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že izraziti kao linearna kombinacija svojstvenih vektora: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sr-Latn-ME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sr-Latn-ME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0</m:t>
                        </m:r>
                      </m:sub>
                    </m:sSub>
                    <m:r>
                      <a:rPr lang="en-US" sz="1750" i="1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=</m:t>
                    </m:r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𝑐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𝑣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</m:sub>
                    </m:sSub>
                    <m:r>
                      <a:rPr lang="en-US" sz="1750" i="1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+</m:t>
                    </m:r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𝑐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𝑣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2</m:t>
                        </m:r>
                      </m:sub>
                    </m:sSub>
                    <m:r>
                      <a:rPr lang="en-US" sz="1750" i="1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+…+</m:t>
                    </m:r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𝑐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𝑣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sub>
                    </m:sSub>
                    <m:r>
                      <a:rPr lang="sr-Latn-ME" sz="1750" b="0" i="0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, </m:t>
                    </m:r>
                  </m:oMath>
                </a14:m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 zatim se 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normalizuje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:</a:t>
                </a:r>
              </a:p>
              <a:p>
                <a:endParaRPr lang="sr-Latn-ME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endParaRPr lang="en-US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endParaRPr lang="sr-Latn-ME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01" y="1805872"/>
                <a:ext cx="11383244" cy="1438855"/>
              </a:xfrm>
              <a:prstGeom prst="rect">
                <a:avLst/>
              </a:prstGeom>
              <a:blipFill rotWithShape="0">
                <a:blip r:embed="rId5"/>
                <a:stretch>
                  <a:fillRect l="-375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1901" y="3809051"/>
                <a:ext cx="13249588" cy="1591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Zatim se računa </a:t>
                </a:r>
                <a14:m>
                  <m:oMath xmlns:m="http://schemas.openxmlformats.org/officeDocument/2006/math">
                    <m:r>
                      <a:rPr lang="sr-Latn-ME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𝐴</m:t>
                    </m:r>
                    <m:sSub>
                      <m:sSubPr>
                        <m:ctrlPr>
                          <a:rPr lang="sr-Latn-ME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sr-Latn-ME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sr-Latn-ME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, i onda 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se vrši 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normalizacija po formuli:</a:t>
                </a:r>
                <a:r>
                  <a:rPr lang="sr-Latn-ME" smtClean="0"/>
                  <a:t> </a:t>
                </a:r>
              </a:p>
              <a:p>
                <a:endParaRPr lang="sr-Latn-ME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0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100">
                              <a:latin typeface="Cambria Math" panose="02040503050406030204" pitchFamily="18" charset="0"/>
                            </a:rPr>
                            <m:t>∥ </m:t>
                          </m:r>
                        </m:den>
                      </m:f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/>
              </a:p>
              <a:p>
                <a:endParaRPr lang="en-US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01" y="3809051"/>
                <a:ext cx="13249588" cy="1591333"/>
              </a:xfrm>
              <a:prstGeom prst="rect">
                <a:avLst/>
              </a:prstGeom>
              <a:blipFill rotWithShape="0">
                <a:blip r:embed="rId6"/>
                <a:stretch>
                  <a:fillRect l="-32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71901" y="5541488"/>
            <a:ext cx="7986482" cy="638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Najčešće se koristi Euklidska (L2) norma, koja se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računa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na sledeći način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</a:t>
            </a: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4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086"/>
            <a:ext cx="8573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Matematička Osnova Algoritma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7381" y="3518262"/>
            <a:ext cx="13042821" cy="394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80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1901" y="1805872"/>
                <a:ext cx="7409343" cy="1007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</a:lstStyle>
              <a:p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Zatim se provjerava da li je zadovoljen uslov konvergencije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:</a:t>
                </a:r>
                <a:r>
                  <a:rPr lang="en-US" sz="1600"/>
                  <a:t> </a:t>
                </a:r>
                <a:endParaRPr lang="sr-Latn-ME" sz="1600" i="1" smtClean="0"/>
              </a:p>
              <a:p>
                <a:endParaRPr lang="sr-Latn-ME" sz="2100" i="1" smtClean="0"/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01" y="1805872"/>
                <a:ext cx="7409343" cy="1007968"/>
              </a:xfrm>
              <a:prstGeom prst="rect">
                <a:avLst/>
              </a:prstGeom>
              <a:blipFill rotWithShape="0">
                <a:blip r:embed="rId3"/>
                <a:stretch>
                  <a:fillRect l="-576" t="-1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71901" y="4075289"/>
            <a:ext cx="2268570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Kako sve ovo radi? </a:t>
            </a: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276572" y="5022542"/>
                <a:ext cx="5122684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+ ⋯+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572" y="5022542"/>
                <a:ext cx="5122684" cy="428259"/>
              </a:xfrm>
              <a:prstGeom prst="rect">
                <a:avLst/>
              </a:prstGeom>
              <a:blipFill rotWithShape="0">
                <a:blip r:embed="rId4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14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086"/>
            <a:ext cx="8573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Matematička Osnova Algoritma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7381" y="3518262"/>
            <a:ext cx="13042821" cy="394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80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642547" y="3399235"/>
                <a:ext cx="1534587" cy="832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100" i="0">
                          <a:latin typeface="Cambria Math" panose="02040503050406030204" pitchFamily="18" charset="0"/>
                        </a:rPr>
                        <m:t>≈ 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10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547" y="3399235"/>
                <a:ext cx="1534587" cy="8323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97381" y="2167467"/>
                <a:ext cx="13741903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 kraju,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k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ada vektor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​ postane dovoljno blizak pravcu svojstvenog vektora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𝑣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  <m:r>
                          <a:rPr lang="sr-Latn-ME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odgovarajuća svojstvena vrijednost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𝜆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može se</a:t>
                </a:r>
                <a:endParaRPr lang="sr-Latn-ME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proksimirati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pomoću Rayleigh-ovog količnika: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81" y="2167467"/>
                <a:ext cx="13741903" cy="630942"/>
              </a:xfrm>
              <a:prstGeom prst="rect">
                <a:avLst/>
              </a:prstGeom>
              <a:blipFill rotWithShape="0">
                <a:blip r:embed="rId4"/>
                <a:stretch>
                  <a:fillRect l="-311" t="-4854" b="-13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03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69"/>
            <a:ext cx="14630400" cy="18419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068980"/>
            <a:ext cx="4471749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Kako </a:t>
            </a:r>
            <a:r>
              <a:rPr lang="sr-Latn-ME" sz="34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sekvencijalni </a:t>
            </a:r>
            <a:r>
              <a:rPr lang="en-US" sz="34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Algoritam </a:t>
            </a:r>
            <a:r>
              <a:rPr lang="en-US" sz="3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Radi: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2626042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2802373"/>
            <a:ext cx="236934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Početna aproksimacija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2"/>
              <p:cNvSpPr/>
              <p:nvPr/>
            </p:nvSpPr>
            <p:spPr>
              <a:xfrm>
                <a:off x="1764149" y="3183849"/>
                <a:ext cx="12248793" cy="28229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200"/>
                  </a:lnSpc>
                  <a:buNone/>
                </a:pPr>
                <a:r>
                  <a:rPr lang="en-US" dirty="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Nasumični </a:t>
                </a:r>
                <a:r>
                  <a:rPr lang="en-US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vektor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 </m:t>
                    </m:r>
                  </m:oMath>
                </a14:m>
                <a:r>
                  <a:rPr lang="en-US" dirty="0" smtClean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49" y="3183849"/>
                <a:ext cx="12248793" cy="282297"/>
              </a:xfrm>
              <a:prstGeom prst="rect">
                <a:avLst/>
              </a:prstGeom>
              <a:blipFill rotWithShape="0">
                <a:blip r:embed="rId5"/>
                <a:stretch>
                  <a:fillRect l="-1144" t="-25532" b="-4893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3684626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386095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Iterativno množenje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4"/>
              <p:cNvSpPr/>
              <p:nvPr/>
            </p:nvSpPr>
            <p:spPr>
              <a:xfrm>
                <a:off x="1764149" y="4242434"/>
                <a:ext cx="12248793" cy="28229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200"/>
                  </a:lnSpc>
                  <a:buNone/>
                </a:pPr>
                <a:r>
                  <a:rPr lang="en-US" dirty="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Matrica A </a:t>
                </a:r>
                <a:r>
                  <a:rPr lang="en-US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sa vektorom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b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+1</m:t>
                        </m:r>
                      </m:sub>
                    </m:sSub>
                    <m:r>
                      <a:rPr lang="en-US" i="1" dirty="0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r>
                      <a:rPr lang="en-US" i="1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= </m:t>
                    </m:r>
                    <m:r>
                      <a:rPr lang="en-US" i="1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𝐴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49" y="4242434"/>
                <a:ext cx="12248793" cy="282297"/>
              </a:xfrm>
              <a:prstGeom prst="rect">
                <a:avLst/>
              </a:prstGeom>
              <a:blipFill rotWithShape="0">
                <a:blip r:embed="rId7"/>
                <a:stretch>
                  <a:fillRect l="-1144" t="-26087" b="-5000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8" y="4743211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491954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Normalizacija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6"/>
              <p:cNvSpPr/>
              <p:nvPr/>
            </p:nvSpPr>
            <p:spPr>
              <a:xfrm>
                <a:off x="1764149" y="5301019"/>
                <a:ext cx="12248793" cy="28229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200"/>
                  </a:lnSpc>
                  <a:buNone/>
                </a:pPr>
                <a:r>
                  <a:rPr lang="en-US" dirty="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Rezultujući </a:t>
                </a:r>
                <a:r>
                  <a:rPr lang="en-US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vektor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𝐴𝑏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‖ </m:t>
                        </m:r>
                        <m: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  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49" y="5301019"/>
                <a:ext cx="12248793" cy="282297"/>
              </a:xfrm>
              <a:prstGeom prst="rect">
                <a:avLst/>
              </a:prstGeom>
              <a:blipFill rotWithShape="0">
                <a:blip r:embed="rId9"/>
                <a:stretch>
                  <a:fillRect l="-1144" t="-50000" b="-4130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458" y="5801796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59781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Konvergencija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8"/>
              <p:cNvSpPr/>
              <p:nvPr/>
            </p:nvSpPr>
            <p:spPr>
              <a:xfrm>
                <a:off x="1764149" y="6359604"/>
                <a:ext cx="12248793" cy="28229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200"/>
                  </a:lnSpc>
                </a:pPr>
                <a:r>
                  <a:rPr lang="en-US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Provjerava se da li je ispunjen uslov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49" y="6359604"/>
                <a:ext cx="12248793" cy="282297"/>
              </a:xfrm>
              <a:prstGeom prst="rect">
                <a:avLst/>
              </a:prstGeom>
              <a:blipFill rotWithShape="0">
                <a:blip r:embed="rId11"/>
                <a:stretch>
                  <a:fillRect l="-1144" t="-25532" b="-4893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12801600" y="6796628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215892" y="7192357"/>
                <a:ext cx="1345305" cy="726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≈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892" y="7192357"/>
                <a:ext cx="1345305" cy="72660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458" y="6860381"/>
            <a:ext cx="882134" cy="105858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4036" y="7202311"/>
            <a:ext cx="428978" cy="395795"/>
          </a:xfrm>
          <a:prstGeom prst="rect">
            <a:avLst/>
          </a:prstGeom>
          <a:solidFill>
            <a:srgbClr val="D2D9F9"/>
          </a:solidFill>
          <a:ln>
            <a:solidFill>
              <a:srgbClr val="D2D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ME" sz="2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en-US" sz="2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17302" y="6824118"/>
            <a:ext cx="371287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17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Dominantna svojstvena vrijednost</a:t>
            </a:r>
            <a:endParaRPr lang="en-US" sz="1700">
              <a:solidFill>
                <a:srgbClr val="404155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17302" y="7400208"/>
            <a:ext cx="548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Aproksimacija pomoću Rayleigh-evog količnika:</a:t>
            </a:r>
            <a:endParaRPr lang="en-US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72554" y="632178"/>
            <a:ext cx="10791737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Vizualizacija algoritma stepene iteracije na 2x2 matrici</a:t>
            </a:r>
          </a:p>
        </p:txBody>
      </p:sp>
      <p:sp>
        <p:nvSpPr>
          <p:cNvPr id="5" name="Rectangle 4"/>
          <p:cNvSpPr/>
          <p:nvPr/>
        </p:nvSpPr>
        <p:spPr>
          <a:xfrm>
            <a:off x="682199" y="2509925"/>
            <a:ext cx="4330067" cy="1977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Lijevi grafikon prikazuje matricu sa dva svojstvena vektora, i kako se aproksimacija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vektora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 toku iteracija postepeno približava pravcu dominantnog svojstvenog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vektora,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dok je najmanji svojstveni vektor prikazan narandžasto radi poređenja. </a:t>
            </a:r>
          </a:p>
        </p:txBody>
      </p:sp>
      <p:pic>
        <p:nvPicPr>
          <p:cNvPr id="7" name="2025-04-01 00-13-50(1)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485" b="4368"/>
          <a:stretch/>
        </p:blipFill>
        <p:spPr>
          <a:xfrm>
            <a:off x="5968153" y="1562074"/>
            <a:ext cx="7420469" cy="54756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68153" y="6899247"/>
            <a:ext cx="82579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Alexmath1994 - Own work, CC BY-SA </a:t>
            </a:r>
            <a:r>
              <a:rPr lang="en-US" sz="120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4.0,</a:t>
            </a:r>
            <a:r>
              <a:rPr lang="sr-Latn-ME" sz="120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20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https</a:t>
            </a:r>
            <a:r>
              <a:rPr lang="en-US" sz="12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://commons.wikimedia.org/w/index.php?curid=86711489</a:t>
            </a:r>
          </a:p>
        </p:txBody>
      </p:sp>
    </p:spTree>
    <p:extLst>
      <p:ext uri="{BB962C8B-B14F-4D97-AF65-F5344CB8AC3E}">
        <p14:creationId xmlns:p14="http://schemas.microsoft.com/office/powerpoint/2010/main" val="193513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571857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Primjena </a:t>
            </a:r>
            <a:r>
              <a:rPr lang="sr-Latn-ME" sz="40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</a:t>
            </a:r>
            <a:r>
              <a:rPr lang="en-US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lgoritma </a:t>
            </a:r>
            <a:r>
              <a:rPr lang="sr-Latn-ME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</a:t>
            </a:r>
            <a:r>
              <a:rPr lang="en-US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tepen</a:t>
            </a:r>
            <a:r>
              <a:rPr lang="sr-Latn-ME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</a:t>
            </a:r>
            <a:r>
              <a:rPr lang="en-US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</a:t>
            </a:r>
            <a:r>
              <a:rPr lang="sr-Latn-ME" sz="40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</a:t>
            </a:r>
            <a:r>
              <a:rPr lang="en-US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teracij</a:t>
            </a:r>
            <a:r>
              <a:rPr lang="sr-Latn-ME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829" y="218336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3332" y="239887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PageRank (Google)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3332" y="284833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Rangiranje web stranica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7829" y="360449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3332" y="382000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Analiza stabilnosti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3332" y="426946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Inženjerski sistemi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829" y="502562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3332" y="524113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PCA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43332" y="569059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Pronalaženje glavnih komponenti u velikim skupovima podataka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7829" y="644675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3332" y="666226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Mašinsko učenje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43332" y="711172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mining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627</Words>
  <Application>Microsoft Office PowerPoint</Application>
  <PresentationFormat>Custom</PresentationFormat>
  <Paragraphs>135</Paragraphs>
  <Slides>18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Nobile</vt:lpstr>
      <vt:lpstr>Calibri</vt:lpstr>
      <vt:lpstr>Wingdings</vt:lpstr>
      <vt:lpstr>Cambria Math</vt:lpstr>
      <vt:lpstr>Poppins</vt:lpstr>
      <vt:lpstr>Helvetica</vt:lpstr>
      <vt:lpstr>Arial</vt:lpstr>
      <vt:lpstr>Corben</vt:lpstr>
      <vt:lpstr>Times New Roman</vt:lpstr>
      <vt:lpstr>Calibri Light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39</cp:revision>
  <dcterms:created xsi:type="dcterms:W3CDTF">2025-03-25T13:13:31Z</dcterms:created>
  <dcterms:modified xsi:type="dcterms:W3CDTF">2025-04-01T14:01:27Z</dcterms:modified>
</cp:coreProperties>
</file>